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media/image4.jpg" ContentType="image/jpeg"/>
  <Override PartName="/ppt/media/image6.jpg" ContentType="image/jpe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62" r:id="rId4"/>
    <p:sldId id="272" r:id="rId5"/>
    <p:sldId id="257" r:id="rId6"/>
    <p:sldId id="259"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56" autoAdjust="0"/>
    <p:restoredTop sz="94660"/>
  </p:normalViewPr>
  <p:slideViewPr>
    <p:cSldViewPr snapToGrid="0">
      <p:cViewPr varScale="1">
        <p:scale>
          <a:sx n="90" d="100"/>
          <a:sy n="90" d="100"/>
        </p:scale>
        <p:origin x="8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ECBC6-6F5D-4018-8699-6A6FB2A338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8A4B0DB-E24A-40D3-A532-117016A484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699FBEF-838D-4433-A468-DE8CBEA78B64}"/>
              </a:ext>
            </a:extLst>
          </p:cNvPr>
          <p:cNvSpPr>
            <a:spLocks noGrp="1"/>
          </p:cNvSpPr>
          <p:nvPr>
            <p:ph type="dt" sz="half" idx="10"/>
          </p:nvPr>
        </p:nvSpPr>
        <p:spPr/>
        <p:txBody>
          <a:bodyPr/>
          <a:lstStyle/>
          <a:p>
            <a:fld id="{163BB561-3140-4EDC-8F2F-7B44CCFFA945}" type="datetimeFigureOut">
              <a:rPr lang="en-US" smtClean="0"/>
              <a:t>02-Oct-19</a:t>
            </a:fld>
            <a:endParaRPr lang="en-US" dirty="0"/>
          </a:p>
        </p:txBody>
      </p:sp>
      <p:sp>
        <p:nvSpPr>
          <p:cNvPr id="5" name="Footer Placeholder 4">
            <a:extLst>
              <a:ext uri="{FF2B5EF4-FFF2-40B4-BE49-F238E27FC236}">
                <a16:creationId xmlns:a16="http://schemas.microsoft.com/office/drawing/2014/main" id="{BAFEB1E9-C3D8-4045-BCAB-AC4D739CE0A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94747DB-D08E-48C3-BE06-0D32B63B8FFA}"/>
              </a:ext>
            </a:extLst>
          </p:cNvPr>
          <p:cNvSpPr>
            <a:spLocks noGrp="1"/>
          </p:cNvSpPr>
          <p:nvPr>
            <p:ph type="sldNum" sz="quarter" idx="12"/>
          </p:nvPr>
        </p:nvSpPr>
        <p:spPr/>
        <p:txBody>
          <a:bodyPr/>
          <a:lstStyle/>
          <a:p>
            <a:fld id="{BECFB75A-C1DA-4097-A46C-19DAECF3CC1C}" type="slidenum">
              <a:rPr lang="en-US" smtClean="0"/>
              <a:t>‹#›</a:t>
            </a:fld>
            <a:endParaRPr lang="en-US" dirty="0"/>
          </a:p>
        </p:txBody>
      </p:sp>
    </p:spTree>
    <p:extLst>
      <p:ext uri="{BB962C8B-B14F-4D97-AF65-F5344CB8AC3E}">
        <p14:creationId xmlns:p14="http://schemas.microsoft.com/office/powerpoint/2010/main" val="281389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8D714-EBBB-482D-89F1-BBECADA240A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7C1FA72-3364-4482-8EBC-8EB5BE95B86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2EB7D2-FEDD-44EB-A481-11E3DA0DAA65}"/>
              </a:ext>
            </a:extLst>
          </p:cNvPr>
          <p:cNvSpPr>
            <a:spLocks noGrp="1"/>
          </p:cNvSpPr>
          <p:nvPr>
            <p:ph type="dt" sz="half" idx="10"/>
          </p:nvPr>
        </p:nvSpPr>
        <p:spPr/>
        <p:txBody>
          <a:bodyPr/>
          <a:lstStyle/>
          <a:p>
            <a:fld id="{163BB561-3140-4EDC-8F2F-7B44CCFFA945}" type="datetimeFigureOut">
              <a:rPr lang="en-US" smtClean="0"/>
              <a:t>02-Oct-19</a:t>
            </a:fld>
            <a:endParaRPr lang="en-US" dirty="0"/>
          </a:p>
        </p:txBody>
      </p:sp>
      <p:sp>
        <p:nvSpPr>
          <p:cNvPr id="5" name="Footer Placeholder 4">
            <a:extLst>
              <a:ext uri="{FF2B5EF4-FFF2-40B4-BE49-F238E27FC236}">
                <a16:creationId xmlns:a16="http://schemas.microsoft.com/office/drawing/2014/main" id="{27BF79CC-DC7D-4739-9B0F-A7D82DD5948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C3318C0-1D60-4970-ADAC-EFEA51363675}"/>
              </a:ext>
            </a:extLst>
          </p:cNvPr>
          <p:cNvSpPr>
            <a:spLocks noGrp="1"/>
          </p:cNvSpPr>
          <p:nvPr>
            <p:ph type="sldNum" sz="quarter" idx="12"/>
          </p:nvPr>
        </p:nvSpPr>
        <p:spPr/>
        <p:txBody>
          <a:bodyPr/>
          <a:lstStyle/>
          <a:p>
            <a:fld id="{BECFB75A-C1DA-4097-A46C-19DAECF3CC1C}" type="slidenum">
              <a:rPr lang="en-US" smtClean="0"/>
              <a:t>‹#›</a:t>
            </a:fld>
            <a:endParaRPr lang="en-US" dirty="0"/>
          </a:p>
        </p:txBody>
      </p:sp>
    </p:spTree>
    <p:extLst>
      <p:ext uri="{BB962C8B-B14F-4D97-AF65-F5344CB8AC3E}">
        <p14:creationId xmlns:p14="http://schemas.microsoft.com/office/powerpoint/2010/main" val="3655132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4A35BD-D199-4C52-B7A7-9550DFE95C9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1C022F5-18FA-4DDE-9945-AFE2A1BD687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AEA9FF-4EED-43E3-9645-4246BB585DBC}"/>
              </a:ext>
            </a:extLst>
          </p:cNvPr>
          <p:cNvSpPr>
            <a:spLocks noGrp="1"/>
          </p:cNvSpPr>
          <p:nvPr>
            <p:ph type="dt" sz="half" idx="10"/>
          </p:nvPr>
        </p:nvSpPr>
        <p:spPr/>
        <p:txBody>
          <a:bodyPr/>
          <a:lstStyle/>
          <a:p>
            <a:fld id="{163BB561-3140-4EDC-8F2F-7B44CCFFA945}" type="datetimeFigureOut">
              <a:rPr lang="en-US" smtClean="0"/>
              <a:t>02-Oct-19</a:t>
            </a:fld>
            <a:endParaRPr lang="en-US" dirty="0"/>
          </a:p>
        </p:txBody>
      </p:sp>
      <p:sp>
        <p:nvSpPr>
          <p:cNvPr id="5" name="Footer Placeholder 4">
            <a:extLst>
              <a:ext uri="{FF2B5EF4-FFF2-40B4-BE49-F238E27FC236}">
                <a16:creationId xmlns:a16="http://schemas.microsoft.com/office/drawing/2014/main" id="{8A69B204-56F1-4BBF-9EA8-C4A4A52D7ED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E0ED9E9-0ADA-4060-876E-72F653B28346}"/>
              </a:ext>
            </a:extLst>
          </p:cNvPr>
          <p:cNvSpPr>
            <a:spLocks noGrp="1"/>
          </p:cNvSpPr>
          <p:nvPr>
            <p:ph type="sldNum" sz="quarter" idx="12"/>
          </p:nvPr>
        </p:nvSpPr>
        <p:spPr/>
        <p:txBody>
          <a:bodyPr/>
          <a:lstStyle/>
          <a:p>
            <a:fld id="{BECFB75A-C1DA-4097-A46C-19DAECF3CC1C}" type="slidenum">
              <a:rPr lang="en-US" smtClean="0"/>
              <a:t>‹#›</a:t>
            </a:fld>
            <a:endParaRPr lang="en-US" dirty="0"/>
          </a:p>
        </p:txBody>
      </p:sp>
    </p:spTree>
    <p:extLst>
      <p:ext uri="{BB962C8B-B14F-4D97-AF65-F5344CB8AC3E}">
        <p14:creationId xmlns:p14="http://schemas.microsoft.com/office/powerpoint/2010/main" val="3177552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C5B1B-5CDF-4263-8E6F-76580D43D1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5A85AD-F1D6-4AD1-954C-B27776F8149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6F4D59-1BC3-4A7B-BA06-6BD03CBAD1D6}"/>
              </a:ext>
            </a:extLst>
          </p:cNvPr>
          <p:cNvSpPr>
            <a:spLocks noGrp="1"/>
          </p:cNvSpPr>
          <p:nvPr>
            <p:ph type="dt" sz="half" idx="10"/>
          </p:nvPr>
        </p:nvSpPr>
        <p:spPr/>
        <p:txBody>
          <a:bodyPr/>
          <a:lstStyle/>
          <a:p>
            <a:fld id="{163BB561-3140-4EDC-8F2F-7B44CCFFA945}" type="datetimeFigureOut">
              <a:rPr lang="en-US" smtClean="0"/>
              <a:t>02-Oct-19</a:t>
            </a:fld>
            <a:endParaRPr lang="en-US" dirty="0"/>
          </a:p>
        </p:txBody>
      </p:sp>
      <p:sp>
        <p:nvSpPr>
          <p:cNvPr id="5" name="Footer Placeholder 4">
            <a:extLst>
              <a:ext uri="{FF2B5EF4-FFF2-40B4-BE49-F238E27FC236}">
                <a16:creationId xmlns:a16="http://schemas.microsoft.com/office/drawing/2014/main" id="{494B67D0-44CA-4C9D-B404-DC3E899A481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286242F-25B8-41D4-98E4-80DD19FCA7B4}"/>
              </a:ext>
            </a:extLst>
          </p:cNvPr>
          <p:cNvSpPr>
            <a:spLocks noGrp="1"/>
          </p:cNvSpPr>
          <p:nvPr>
            <p:ph type="sldNum" sz="quarter" idx="12"/>
          </p:nvPr>
        </p:nvSpPr>
        <p:spPr/>
        <p:txBody>
          <a:bodyPr/>
          <a:lstStyle/>
          <a:p>
            <a:fld id="{BECFB75A-C1DA-4097-A46C-19DAECF3CC1C}" type="slidenum">
              <a:rPr lang="en-US" smtClean="0"/>
              <a:t>‹#›</a:t>
            </a:fld>
            <a:endParaRPr lang="en-US" dirty="0"/>
          </a:p>
        </p:txBody>
      </p:sp>
    </p:spTree>
    <p:extLst>
      <p:ext uri="{BB962C8B-B14F-4D97-AF65-F5344CB8AC3E}">
        <p14:creationId xmlns:p14="http://schemas.microsoft.com/office/powerpoint/2010/main" val="71832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A29F3-DAFA-4D83-BF32-748925F4DC2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045C9E1-FE7E-4D08-92C2-B5876022DC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6C3DD9E-5ED0-4E59-B3FB-1F070A253416}"/>
              </a:ext>
            </a:extLst>
          </p:cNvPr>
          <p:cNvSpPr>
            <a:spLocks noGrp="1"/>
          </p:cNvSpPr>
          <p:nvPr>
            <p:ph type="dt" sz="half" idx="10"/>
          </p:nvPr>
        </p:nvSpPr>
        <p:spPr/>
        <p:txBody>
          <a:bodyPr/>
          <a:lstStyle/>
          <a:p>
            <a:fld id="{163BB561-3140-4EDC-8F2F-7B44CCFFA945}" type="datetimeFigureOut">
              <a:rPr lang="en-US" smtClean="0"/>
              <a:t>02-Oct-19</a:t>
            </a:fld>
            <a:endParaRPr lang="en-US" dirty="0"/>
          </a:p>
        </p:txBody>
      </p:sp>
      <p:sp>
        <p:nvSpPr>
          <p:cNvPr id="5" name="Footer Placeholder 4">
            <a:extLst>
              <a:ext uri="{FF2B5EF4-FFF2-40B4-BE49-F238E27FC236}">
                <a16:creationId xmlns:a16="http://schemas.microsoft.com/office/drawing/2014/main" id="{B42E3F53-09A0-49A3-A4A0-5C6B2C55FCB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B1FBE0B-17C0-4CFE-91DF-528A2445862F}"/>
              </a:ext>
            </a:extLst>
          </p:cNvPr>
          <p:cNvSpPr>
            <a:spLocks noGrp="1"/>
          </p:cNvSpPr>
          <p:nvPr>
            <p:ph type="sldNum" sz="quarter" idx="12"/>
          </p:nvPr>
        </p:nvSpPr>
        <p:spPr/>
        <p:txBody>
          <a:bodyPr/>
          <a:lstStyle/>
          <a:p>
            <a:fld id="{BECFB75A-C1DA-4097-A46C-19DAECF3CC1C}" type="slidenum">
              <a:rPr lang="en-US" smtClean="0"/>
              <a:t>‹#›</a:t>
            </a:fld>
            <a:endParaRPr lang="en-US" dirty="0"/>
          </a:p>
        </p:txBody>
      </p:sp>
    </p:spTree>
    <p:extLst>
      <p:ext uri="{BB962C8B-B14F-4D97-AF65-F5344CB8AC3E}">
        <p14:creationId xmlns:p14="http://schemas.microsoft.com/office/powerpoint/2010/main" val="1548349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572C6-83E4-44AD-AFD8-144C84A3FA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BE7DBD-2F71-4337-80A7-04994785C75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5FAF463-CC60-4F64-B3DA-3D692A0F06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14EC8BA-1283-47A4-A24D-14485F970B93}"/>
              </a:ext>
            </a:extLst>
          </p:cNvPr>
          <p:cNvSpPr>
            <a:spLocks noGrp="1"/>
          </p:cNvSpPr>
          <p:nvPr>
            <p:ph type="dt" sz="half" idx="10"/>
          </p:nvPr>
        </p:nvSpPr>
        <p:spPr/>
        <p:txBody>
          <a:bodyPr/>
          <a:lstStyle/>
          <a:p>
            <a:fld id="{163BB561-3140-4EDC-8F2F-7B44CCFFA945}" type="datetimeFigureOut">
              <a:rPr lang="en-US" smtClean="0"/>
              <a:t>02-Oct-19</a:t>
            </a:fld>
            <a:endParaRPr lang="en-US" dirty="0"/>
          </a:p>
        </p:txBody>
      </p:sp>
      <p:sp>
        <p:nvSpPr>
          <p:cNvPr id="6" name="Footer Placeholder 5">
            <a:extLst>
              <a:ext uri="{FF2B5EF4-FFF2-40B4-BE49-F238E27FC236}">
                <a16:creationId xmlns:a16="http://schemas.microsoft.com/office/drawing/2014/main" id="{3DDFBF79-5EC3-4428-B2C0-EB39218C859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7044231-2697-4F05-9DF1-2EF8AED660DD}"/>
              </a:ext>
            </a:extLst>
          </p:cNvPr>
          <p:cNvSpPr>
            <a:spLocks noGrp="1"/>
          </p:cNvSpPr>
          <p:nvPr>
            <p:ph type="sldNum" sz="quarter" idx="12"/>
          </p:nvPr>
        </p:nvSpPr>
        <p:spPr/>
        <p:txBody>
          <a:bodyPr/>
          <a:lstStyle/>
          <a:p>
            <a:fld id="{BECFB75A-C1DA-4097-A46C-19DAECF3CC1C}" type="slidenum">
              <a:rPr lang="en-US" smtClean="0"/>
              <a:t>‹#›</a:t>
            </a:fld>
            <a:endParaRPr lang="en-US" dirty="0"/>
          </a:p>
        </p:txBody>
      </p:sp>
    </p:spTree>
    <p:extLst>
      <p:ext uri="{BB962C8B-B14F-4D97-AF65-F5344CB8AC3E}">
        <p14:creationId xmlns:p14="http://schemas.microsoft.com/office/powerpoint/2010/main" val="3964753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5163A-518D-417F-B107-9907E5B5ED9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9E3114B-B175-4D7A-AAFB-D40BDB21FC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FA38ABE-06D3-48A7-818D-E3CDBB1219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03A3256-659D-440D-B867-5DDED082E7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96C607-6BDE-45D6-9413-59C46CA8F8F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2B65282-776A-4BE5-BE22-19DA2F450BC2}"/>
              </a:ext>
            </a:extLst>
          </p:cNvPr>
          <p:cNvSpPr>
            <a:spLocks noGrp="1"/>
          </p:cNvSpPr>
          <p:nvPr>
            <p:ph type="dt" sz="half" idx="10"/>
          </p:nvPr>
        </p:nvSpPr>
        <p:spPr/>
        <p:txBody>
          <a:bodyPr/>
          <a:lstStyle/>
          <a:p>
            <a:fld id="{163BB561-3140-4EDC-8F2F-7B44CCFFA945}" type="datetimeFigureOut">
              <a:rPr lang="en-US" smtClean="0"/>
              <a:t>02-Oct-19</a:t>
            </a:fld>
            <a:endParaRPr lang="en-US" dirty="0"/>
          </a:p>
        </p:txBody>
      </p:sp>
      <p:sp>
        <p:nvSpPr>
          <p:cNvPr id="8" name="Footer Placeholder 7">
            <a:extLst>
              <a:ext uri="{FF2B5EF4-FFF2-40B4-BE49-F238E27FC236}">
                <a16:creationId xmlns:a16="http://schemas.microsoft.com/office/drawing/2014/main" id="{FDE7F2DE-323B-44DA-BCCF-AAF73AD4DA4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00E1C71-507F-4780-8EFA-8DB1A359E73B}"/>
              </a:ext>
            </a:extLst>
          </p:cNvPr>
          <p:cNvSpPr>
            <a:spLocks noGrp="1"/>
          </p:cNvSpPr>
          <p:nvPr>
            <p:ph type="sldNum" sz="quarter" idx="12"/>
          </p:nvPr>
        </p:nvSpPr>
        <p:spPr/>
        <p:txBody>
          <a:bodyPr/>
          <a:lstStyle/>
          <a:p>
            <a:fld id="{BECFB75A-C1DA-4097-A46C-19DAECF3CC1C}" type="slidenum">
              <a:rPr lang="en-US" smtClean="0"/>
              <a:t>‹#›</a:t>
            </a:fld>
            <a:endParaRPr lang="en-US" dirty="0"/>
          </a:p>
        </p:txBody>
      </p:sp>
    </p:spTree>
    <p:extLst>
      <p:ext uri="{BB962C8B-B14F-4D97-AF65-F5344CB8AC3E}">
        <p14:creationId xmlns:p14="http://schemas.microsoft.com/office/powerpoint/2010/main" val="2548411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F78FA-0FA1-4F63-9E2A-060EBAA9A51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6646A3A-2F92-4D66-8593-A2E2A185FF15}"/>
              </a:ext>
            </a:extLst>
          </p:cNvPr>
          <p:cNvSpPr>
            <a:spLocks noGrp="1"/>
          </p:cNvSpPr>
          <p:nvPr>
            <p:ph type="dt" sz="half" idx="10"/>
          </p:nvPr>
        </p:nvSpPr>
        <p:spPr/>
        <p:txBody>
          <a:bodyPr/>
          <a:lstStyle/>
          <a:p>
            <a:fld id="{163BB561-3140-4EDC-8F2F-7B44CCFFA945}" type="datetimeFigureOut">
              <a:rPr lang="en-US" smtClean="0"/>
              <a:t>02-Oct-19</a:t>
            </a:fld>
            <a:endParaRPr lang="en-US" dirty="0"/>
          </a:p>
        </p:txBody>
      </p:sp>
      <p:sp>
        <p:nvSpPr>
          <p:cNvPr id="4" name="Footer Placeholder 3">
            <a:extLst>
              <a:ext uri="{FF2B5EF4-FFF2-40B4-BE49-F238E27FC236}">
                <a16:creationId xmlns:a16="http://schemas.microsoft.com/office/drawing/2014/main" id="{2F792207-421D-479F-B215-B69F760B663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12377E2-33D1-4893-9F60-7BF566826144}"/>
              </a:ext>
            </a:extLst>
          </p:cNvPr>
          <p:cNvSpPr>
            <a:spLocks noGrp="1"/>
          </p:cNvSpPr>
          <p:nvPr>
            <p:ph type="sldNum" sz="quarter" idx="12"/>
          </p:nvPr>
        </p:nvSpPr>
        <p:spPr/>
        <p:txBody>
          <a:bodyPr/>
          <a:lstStyle/>
          <a:p>
            <a:fld id="{BECFB75A-C1DA-4097-A46C-19DAECF3CC1C}" type="slidenum">
              <a:rPr lang="en-US" smtClean="0"/>
              <a:t>‹#›</a:t>
            </a:fld>
            <a:endParaRPr lang="en-US" dirty="0"/>
          </a:p>
        </p:txBody>
      </p:sp>
    </p:spTree>
    <p:extLst>
      <p:ext uri="{BB962C8B-B14F-4D97-AF65-F5344CB8AC3E}">
        <p14:creationId xmlns:p14="http://schemas.microsoft.com/office/powerpoint/2010/main" val="2462712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BB617E-1C33-4D8F-AE3E-395CEFB61D47}"/>
              </a:ext>
            </a:extLst>
          </p:cNvPr>
          <p:cNvSpPr>
            <a:spLocks noGrp="1"/>
          </p:cNvSpPr>
          <p:nvPr>
            <p:ph type="dt" sz="half" idx="10"/>
          </p:nvPr>
        </p:nvSpPr>
        <p:spPr/>
        <p:txBody>
          <a:bodyPr/>
          <a:lstStyle/>
          <a:p>
            <a:fld id="{163BB561-3140-4EDC-8F2F-7B44CCFFA945}" type="datetimeFigureOut">
              <a:rPr lang="en-US" smtClean="0"/>
              <a:t>02-Oct-19</a:t>
            </a:fld>
            <a:endParaRPr lang="en-US" dirty="0"/>
          </a:p>
        </p:txBody>
      </p:sp>
      <p:sp>
        <p:nvSpPr>
          <p:cNvPr id="3" name="Footer Placeholder 2">
            <a:extLst>
              <a:ext uri="{FF2B5EF4-FFF2-40B4-BE49-F238E27FC236}">
                <a16:creationId xmlns:a16="http://schemas.microsoft.com/office/drawing/2014/main" id="{26CD675F-58AE-4400-B4BA-DBE6FFEC4DC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F6FDA3E-2C03-48A1-9D0E-BF29EB97E665}"/>
              </a:ext>
            </a:extLst>
          </p:cNvPr>
          <p:cNvSpPr>
            <a:spLocks noGrp="1"/>
          </p:cNvSpPr>
          <p:nvPr>
            <p:ph type="sldNum" sz="quarter" idx="12"/>
          </p:nvPr>
        </p:nvSpPr>
        <p:spPr/>
        <p:txBody>
          <a:bodyPr/>
          <a:lstStyle/>
          <a:p>
            <a:fld id="{BECFB75A-C1DA-4097-A46C-19DAECF3CC1C}" type="slidenum">
              <a:rPr lang="en-US" smtClean="0"/>
              <a:t>‹#›</a:t>
            </a:fld>
            <a:endParaRPr lang="en-US" dirty="0"/>
          </a:p>
        </p:txBody>
      </p:sp>
    </p:spTree>
    <p:extLst>
      <p:ext uri="{BB962C8B-B14F-4D97-AF65-F5344CB8AC3E}">
        <p14:creationId xmlns:p14="http://schemas.microsoft.com/office/powerpoint/2010/main" val="4174161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B1BDC-7710-4F9A-93D6-CA0176167F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0FF239F-340E-44A1-9451-7A4E208889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4C18901-F208-4105-B772-86C1D38EBA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402661-07FB-4F84-A98A-A5D3BC27EF7B}"/>
              </a:ext>
            </a:extLst>
          </p:cNvPr>
          <p:cNvSpPr>
            <a:spLocks noGrp="1"/>
          </p:cNvSpPr>
          <p:nvPr>
            <p:ph type="dt" sz="half" idx="10"/>
          </p:nvPr>
        </p:nvSpPr>
        <p:spPr/>
        <p:txBody>
          <a:bodyPr/>
          <a:lstStyle/>
          <a:p>
            <a:fld id="{163BB561-3140-4EDC-8F2F-7B44CCFFA945}" type="datetimeFigureOut">
              <a:rPr lang="en-US" smtClean="0"/>
              <a:t>02-Oct-19</a:t>
            </a:fld>
            <a:endParaRPr lang="en-US" dirty="0"/>
          </a:p>
        </p:txBody>
      </p:sp>
      <p:sp>
        <p:nvSpPr>
          <p:cNvPr id="6" name="Footer Placeholder 5">
            <a:extLst>
              <a:ext uri="{FF2B5EF4-FFF2-40B4-BE49-F238E27FC236}">
                <a16:creationId xmlns:a16="http://schemas.microsoft.com/office/drawing/2014/main" id="{FD685C02-7E1E-4F86-B887-6E417A78F39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503FAE5-EE4C-4425-B909-0A855752E774}"/>
              </a:ext>
            </a:extLst>
          </p:cNvPr>
          <p:cNvSpPr>
            <a:spLocks noGrp="1"/>
          </p:cNvSpPr>
          <p:nvPr>
            <p:ph type="sldNum" sz="quarter" idx="12"/>
          </p:nvPr>
        </p:nvSpPr>
        <p:spPr/>
        <p:txBody>
          <a:bodyPr/>
          <a:lstStyle/>
          <a:p>
            <a:fld id="{BECFB75A-C1DA-4097-A46C-19DAECF3CC1C}" type="slidenum">
              <a:rPr lang="en-US" smtClean="0"/>
              <a:t>‹#›</a:t>
            </a:fld>
            <a:endParaRPr lang="en-US" dirty="0"/>
          </a:p>
        </p:txBody>
      </p:sp>
    </p:spTree>
    <p:extLst>
      <p:ext uri="{BB962C8B-B14F-4D97-AF65-F5344CB8AC3E}">
        <p14:creationId xmlns:p14="http://schemas.microsoft.com/office/powerpoint/2010/main" val="2037574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3E6C7-0CC2-4E5D-943C-EA89E76547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3C2F98F-4D83-40F5-B45D-6B55516BEF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633DDCC-211F-4BC5-84D9-7E1BFB29B2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3A433C-495C-4A22-81E1-F61B6E3EA067}"/>
              </a:ext>
            </a:extLst>
          </p:cNvPr>
          <p:cNvSpPr>
            <a:spLocks noGrp="1"/>
          </p:cNvSpPr>
          <p:nvPr>
            <p:ph type="dt" sz="half" idx="10"/>
          </p:nvPr>
        </p:nvSpPr>
        <p:spPr/>
        <p:txBody>
          <a:bodyPr/>
          <a:lstStyle/>
          <a:p>
            <a:fld id="{163BB561-3140-4EDC-8F2F-7B44CCFFA945}" type="datetimeFigureOut">
              <a:rPr lang="en-US" smtClean="0"/>
              <a:t>02-Oct-19</a:t>
            </a:fld>
            <a:endParaRPr lang="en-US" dirty="0"/>
          </a:p>
        </p:txBody>
      </p:sp>
      <p:sp>
        <p:nvSpPr>
          <p:cNvPr id="6" name="Footer Placeholder 5">
            <a:extLst>
              <a:ext uri="{FF2B5EF4-FFF2-40B4-BE49-F238E27FC236}">
                <a16:creationId xmlns:a16="http://schemas.microsoft.com/office/drawing/2014/main" id="{3DADE2F9-4175-48C8-939A-C82E576445A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1E8AB8B-A65A-41B3-9CCF-15432586B597}"/>
              </a:ext>
            </a:extLst>
          </p:cNvPr>
          <p:cNvSpPr>
            <a:spLocks noGrp="1"/>
          </p:cNvSpPr>
          <p:nvPr>
            <p:ph type="sldNum" sz="quarter" idx="12"/>
          </p:nvPr>
        </p:nvSpPr>
        <p:spPr/>
        <p:txBody>
          <a:bodyPr/>
          <a:lstStyle/>
          <a:p>
            <a:fld id="{BECFB75A-C1DA-4097-A46C-19DAECF3CC1C}" type="slidenum">
              <a:rPr lang="en-US" smtClean="0"/>
              <a:t>‹#›</a:t>
            </a:fld>
            <a:endParaRPr lang="en-US" dirty="0"/>
          </a:p>
        </p:txBody>
      </p:sp>
    </p:spTree>
    <p:extLst>
      <p:ext uri="{BB962C8B-B14F-4D97-AF65-F5344CB8AC3E}">
        <p14:creationId xmlns:p14="http://schemas.microsoft.com/office/powerpoint/2010/main" val="2631840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3BBD8E-E835-4FB7-8656-D323C1EECA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377BF0-BDBA-4C84-8E0A-BA339C66FB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9AB3C0-FAEB-410E-B5D3-27E53BD7BF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3BB561-3140-4EDC-8F2F-7B44CCFFA945}" type="datetimeFigureOut">
              <a:rPr lang="en-US" smtClean="0"/>
              <a:t>02-Oct-19</a:t>
            </a:fld>
            <a:endParaRPr lang="en-US" dirty="0"/>
          </a:p>
        </p:txBody>
      </p:sp>
      <p:sp>
        <p:nvSpPr>
          <p:cNvPr id="5" name="Footer Placeholder 4">
            <a:extLst>
              <a:ext uri="{FF2B5EF4-FFF2-40B4-BE49-F238E27FC236}">
                <a16:creationId xmlns:a16="http://schemas.microsoft.com/office/drawing/2014/main" id="{BCDD09A2-8222-4509-B914-03BE74FE80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F18AE16-155D-43C9-8FAF-F42A8B8F58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CFB75A-C1DA-4097-A46C-19DAECF3CC1C}" type="slidenum">
              <a:rPr lang="en-US" smtClean="0"/>
              <a:t>‹#›</a:t>
            </a:fld>
            <a:endParaRPr lang="en-US" dirty="0"/>
          </a:p>
        </p:txBody>
      </p:sp>
    </p:spTree>
    <p:extLst>
      <p:ext uri="{BB962C8B-B14F-4D97-AF65-F5344CB8AC3E}">
        <p14:creationId xmlns:p14="http://schemas.microsoft.com/office/powerpoint/2010/main" val="2012397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jpe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 name="Rectangle 47">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5486F4B-006D-482D-BFD7-7C56978F06A6}"/>
              </a:ext>
            </a:extLst>
          </p:cNvPr>
          <p:cNvSpPr>
            <a:spLocks noGrp="1"/>
          </p:cNvSpPr>
          <p:nvPr>
            <p:ph type="ctrTitle"/>
          </p:nvPr>
        </p:nvSpPr>
        <p:spPr>
          <a:xfrm>
            <a:off x="5259531" y="3429000"/>
            <a:ext cx="6753921" cy="2889114"/>
          </a:xfrm>
        </p:spPr>
        <p:txBody>
          <a:bodyPr vert="horz" lIns="91440" tIns="45720" rIns="91440" bIns="45720" rtlCol="0" anchor="b">
            <a:normAutofit/>
          </a:bodyPr>
          <a:lstStyle/>
          <a:p>
            <a:pPr algn="l"/>
            <a:r>
              <a:rPr lang="en-US" sz="4400" dirty="0">
                <a:solidFill>
                  <a:schemeClr val="bg1"/>
                </a:solidFill>
                <a:latin typeface="Candara" panose="020E0502030303020204" pitchFamily="34" charset="0"/>
              </a:rPr>
              <a:t>RECUE CAMPAIGN TRIBUTE </a:t>
            </a:r>
            <a:br>
              <a:rPr lang="en-US" sz="4700" dirty="0">
                <a:solidFill>
                  <a:schemeClr val="bg1"/>
                </a:solidFill>
                <a:latin typeface="Candara" panose="020E0502030303020204" pitchFamily="34" charset="0"/>
              </a:rPr>
            </a:br>
            <a:r>
              <a:rPr lang="en-US" sz="3200" dirty="0">
                <a:solidFill>
                  <a:schemeClr val="bg1"/>
                </a:solidFill>
                <a:latin typeface="Candara" panose="020E0502030303020204" pitchFamily="34" charset="0"/>
              </a:rPr>
              <a:t>ON</a:t>
            </a:r>
            <a:r>
              <a:rPr lang="en-US" sz="4700" dirty="0">
                <a:solidFill>
                  <a:schemeClr val="bg1"/>
                </a:solidFill>
                <a:latin typeface="Candara" panose="020E0502030303020204" pitchFamily="34" charset="0"/>
              </a:rPr>
              <a:t> </a:t>
            </a:r>
            <a:r>
              <a:rPr lang="en-US" sz="3100" kern="1200" dirty="0">
                <a:solidFill>
                  <a:schemeClr val="bg1"/>
                </a:solidFill>
                <a:latin typeface="Candara" panose="020E0502030303020204" pitchFamily="34" charset="0"/>
              </a:rPr>
              <a:t>WORLD DAY OF REMEMBRANCE FOR ROAD TRAFFIC VICTIMS</a:t>
            </a:r>
          </a:p>
        </p:txBody>
      </p:sp>
      <p:sp>
        <p:nvSpPr>
          <p:cNvPr id="50" name="Freeform: Shape 49">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2" name="Freeform: Shape 51">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3264804C-04AD-47E8-A0A8-9787071E9D7B}"/>
              </a:ext>
            </a:extLst>
          </p:cNvPr>
          <p:cNvPicPr>
            <a:picLocks noChangeAspect="1"/>
          </p:cNvPicPr>
          <p:nvPr/>
        </p:nvPicPr>
        <p:blipFill>
          <a:blip r:embed="rId2"/>
          <a:stretch>
            <a:fillRect/>
          </a:stretch>
        </p:blipFill>
        <p:spPr>
          <a:xfrm>
            <a:off x="175332" y="0"/>
            <a:ext cx="4047843" cy="4047843"/>
          </a:xfrm>
          <a:prstGeom prst="rect">
            <a:avLst/>
          </a:prstGeom>
        </p:spPr>
      </p:pic>
      <p:sp>
        <p:nvSpPr>
          <p:cNvPr id="6" name="Rectangle 5">
            <a:extLst>
              <a:ext uri="{FF2B5EF4-FFF2-40B4-BE49-F238E27FC236}">
                <a16:creationId xmlns:a16="http://schemas.microsoft.com/office/drawing/2014/main" id="{D8206AE8-71F1-46E2-A896-1D1677C8FE68}"/>
              </a:ext>
            </a:extLst>
          </p:cNvPr>
          <p:cNvSpPr/>
          <p:nvPr/>
        </p:nvSpPr>
        <p:spPr>
          <a:xfrm>
            <a:off x="327176" y="4341408"/>
            <a:ext cx="3847528" cy="369332"/>
          </a:xfrm>
          <a:prstGeom prst="rect">
            <a:avLst/>
          </a:prstGeom>
        </p:spPr>
        <p:txBody>
          <a:bodyPr wrap="square">
            <a:spAutoFit/>
          </a:bodyPr>
          <a:lstStyle/>
          <a:p>
            <a:r>
              <a:rPr lang="en-US" dirty="0"/>
              <a:t>NPC – 2019/113385/08 NPO – 228-276</a:t>
            </a:r>
          </a:p>
        </p:txBody>
      </p:sp>
      <p:sp>
        <p:nvSpPr>
          <p:cNvPr id="4" name="Rectangle 3">
            <a:extLst>
              <a:ext uri="{FF2B5EF4-FFF2-40B4-BE49-F238E27FC236}">
                <a16:creationId xmlns:a16="http://schemas.microsoft.com/office/drawing/2014/main" id="{3A201ED4-534C-4A0A-BFFB-34ACAF1EE71D}"/>
              </a:ext>
            </a:extLst>
          </p:cNvPr>
          <p:cNvSpPr/>
          <p:nvPr/>
        </p:nvSpPr>
        <p:spPr>
          <a:xfrm>
            <a:off x="7908057" y="3356523"/>
            <a:ext cx="4194669" cy="707886"/>
          </a:xfrm>
          <a:prstGeom prst="rect">
            <a:avLst/>
          </a:prstGeom>
        </p:spPr>
        <p:txBody>
          <a:bodyPr wrap="square">
            <a:spAutoFit/>
          </a:bodyPr>
          <a:lstStyle/>
          <a:p>
            <a:r>
              <a:rPr lang="en-US" sz="4000" dirty="0">
                <a:solidFill>
                  <a:schemeClr val="bg2">
                    <a:lumMod val="10000"/>
                  </a:schemeClr>
                </a:solidFill>
                <a:latin typeface="Candara" panose="020E0502030303020204" pitchFamily="34" charset="0"/>
              </a:rPr>
              <a:t>16 November 2019</a:t>
            </a:r>
          </a:p>
        </p:txBody>
      </p:sp>
    </p:spTree>
    <p:extLst>
      <p:ext uri="{BB962C8B-B14F-4D97-AF65-F5344CB8AC3E}">
        <p14:creationId xmlns:p14="http://schemas.microsoft.com/office/powerpoint/2010/main" val="40744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truck is parked in front of a building&#10;&#10;Description generated with very high confidence">
            <a:extLst>
              <a:ext uri="{FF2B5EF4-FFF2-40B4-BE49-F238E27FC236}">
                <a16:creationId xmlns:a16="http://schemas.microsoft.com/office/drawing/2014/main" id="{F08D1EEE-8EE2-4CA8-8FF6-89DAF087A9D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149" y="4833252"/>
            <a:ext cx="2754788" cy="2066091"/>
          </a:xfrm>
          <a:prstGeom prst="rect">
            <a:avLst/>
          </a:prstGeom>
          <a:effectLst>
            <a:softEdge rad="63500"/>
          </a:effectLst>
        </p:spPr>
      </p:pic>
      <p:sp>
        <p:nvSpPr>
          <p:cNvPr id="2" name="Title 1">
            <a:extLst>
              <a:ext uri="{FF2B5EF4-FFF2-40B4-BE49-F238E27FC236}">
                <a16:creationId xmlns:a16="http://schemas.microsoft.com/office/drawing/2014/main" id="{107C830A-824E-4960-B153-C5327178A201}"/>
              </a:ext>
            </a:extLst>
          </p:cNvPr>
          <p:cNvSpPr>
            <a:spLocks noGrp="1"/>
          </p:cNvSpPr>
          <p:nvPr>
            <p:ph type="title"/>
          </p:nvPr>
        </p:nvSpPr>
        <p:spPr>
          <a:xfrm>
            <a:off x="2579292" y="381000"/>
            <a:ext cx="7033410" cy="677108"/>
          </a:xfrm>
        </p:spPr>
        <p:txBody>
          <a:bodyPr>
            <a:normAutofit fontScale="90000"/>
          </a:bodyPr>
          <a:lstStyle/>
          <a:p>
            <a:r>
              <a:rPr lang="en-ZA" dirty="0">
                <a:solidFill>
                  <a:srgbClr val="0070C0"/>
                </a:solidFill>
              </a:rPr>
              <a:t>World Day of Remembrance</a:t>
            </a:r>
          </a:p>
        </p:txBody>
      </p:sp>
      <p:sp>
        <p:nvSpPr>
          <p:cNvPr id="3" name="Text Placeholder 2">
            <a:extLst>
              <a:ext uri="{FF2B5EF4-FFF2-40B4-BE49-F238E27FC236}">
                <a16:creationId xmlns:a16="http://schemas.microsoft.com/office/drawing/2014/main" id="{F0C982F2-B845-4C92-918A-079CEC34D0A7}"/>
              </a:ext>
            </a:extLst>
          </p:cNvPr>
          <p:cNvSpPr>
            <a:spLocks noGrp="1"/>
          </p:cNvSpPr>
          <p:nvPr>
            <p:ph type="body" idx="1"/>
          </p:nvPr>
        </p:nvSpPr>
        <p:spPr>
          <a:xfrm>
            <a:off x="635912" y="1425575"/>
            <a:ext cx="10920171" cy="2923877"/>
          </a:xfrm>
        </p:spPr>
        <p:txBody>
          <a:bodyPr/>
          <a:lstStyle/>
          <a:p>
            <a:pPr fontAlgn="base"/>
            <a:endParaRPr lang="en-US" sz="2000" dirty="0">
              <a:latin typeface="Candara" panose="020E0502030303020204" pitchFamily="34" charset="0"/>
            </a:endParaRPr>
          </a:p>
          <a:p>
            <a:pPr marL="0" indent="0" fontAlgn="base">
              <a:lnSpc>
                <a:spcPct val="150000"/>
              </a:lnSpc>
              <a:buNone/>
            </a:pPr>
            <a:r>
              <a:rPr lang="en-US" sz="2000" dirty="0">
                <a:latin typeface="Candara" panose="020E0502030303020204" pitchFamily="34" charset="0"/>
              </a:rPr>
              <a:t>The World Day of Remembrance for Road Traffic Victims (WDR) is commemorated on the third Sunday of November each year – to remember the many millions killed and injured on the world’s roads, together with their families, friends and many others who are also affected. It is also a Day on which we thank the emergency services and reflect on the tremendous burden and cost of this daily continuing disaster to families, communities and countries, and on ways to halt it.</a:t>
            </a:r>
          </a:p>
          <a:p>
            <a:endParaRPr lang="en-ZA" sz="2000" dirty="0">
              <a:latin typeface="Candara" panose="020E0502030303020204" pitchFamily="34" charset="0"/>
            </a:endParaRPr>
          </a:p>
        </p:txBody>
      </p:sp>
      <p:sp>
        <p:nvSpPr>
          <p:cNvPr id="4" name="object 9">
            <a:extLst>
              <a:ext uri="{FF2B5EF4-FFF2-40B4-BE49-F238E27FC236}">
                <a16:creationId xmlns:a16="http://schemas.microsoft.com/office/drawing/2014/main" id="{3516274F-E13C-48B3-A748-AD65ADD39E6B}"/>
              </a:ext>
            </a:extLst>
          </p:cNvPr>
          <p:cNvSpPr/>
          <p:nvPr/>
        </p:nvSpPr>
        <p:spPr>
          <a:xfrm>
            <a:off x="10464905" y="36091"/>
            <a:ext cx="1704736" cy="1396844"/>
          </a:xfrm>
          <a:prstGeom prst="rect">
            <a:avLst/>
          </a:prstGeom>
          <a:blipFill>
            <a:blip r:embed="rId3" cstate="print"/>
            <a:stretch>
              <a:fillRect/>
            </a:stretch>
          </a:blipFill>
        </p:spPr>
        <p:txBody>
          <a:bodyPr wrap="square" lIns="0" tIns="0" rIns="0" bIns="0" rtlCol="0"/>
          <a:lstStyle/>
          <a:p>
            <a:endParaRPr dirty="0"/>
          </a:p>
        </p:txBody>
      </p:sp>
      <p:pic>
        <p:nvPicPr>
          <p:cNvPr id="8" name="Picture 7" descr="A picture containing outdoor, car, ground, road&#10;&#10;Description generated with very high confidence">
            <a:extLst>
              <a:ext uri="{FF2B5EF4-FFF2-40B4-BE49-F238E27FC236}">
                <a16:creationId xmlns:a16="http://schemas.microsoft.com/office/drawing/2014/main" id="{3089F40B-25C4-4A8C-8FEB-EEEAF4F5F37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37218" y="4790907"/>
            <a:ext cx="2811248" cy="2108436"/>
          </a:xfrm>
          <a:prstGeom prst="rect">
            <a:avLst/>
          </a:prstGeom>
          <a:effectLst>
            <a:softEdge rad="63500"/>
          </a:effectLst>
        </p:spPr>
      </p:pic>
      <p:pic>
        <p:nvPicPr>
          <p:cNvPr id="10" name="Picture 9" descr="A picture containing tree, outdoor, sky, road&#10;&#10;Description generated with very high confidence">
            <a:extLst>
              <a:ext uri="{FF2B5EF4-FFF2-40B4-BE49-F238E27FC236}">
                <a16:creationId xmlns:a16="http://schemas.microsoft.com/office/drawing/2014/main" id="{06F48E34-8B05-473C-AD4E-AFF0301CDDC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95997" y="4797770"/>
            <a:ext cx="2811249" cy="2108437"/>
          </a:xfrm>
          <a:prstGeom prst="rect">
            <a:avLst/>
          </a:prstGeom>
          <a:effectLst>
            <a:softEdge rad="63500"/>
          </a:effectLst>
        </p:spPr>
      </p:pic>
      <p:pic>
        <p:nvPicPr>
          <p:cNvPr id="7" name="Picture 6" descr="A car parked in a parking lot&#10;&#10;Description generated with very high confidence">
            <a:extLst>
              <a:ext uri="{FF2B5EF4-FFF2-40B4-BE49-F238E27FC236}">
                <a16:creationId xmlns:a16="http://schemas.microsoft.com/office/drawing/2014/main" id="{8A37EE6D-7B4F-4FC8-82EF-A2FA354BB32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313108" y="4791909"/>
            <a:ext cx="2754788" cy="2066091"/>
          </a:xfrm>
          <a:prstGeom prst="rect">
            <a:avLst/>
          </a:prstGeom>
          <a:effectLst>
            <a:softEdge rad="63500"/>
          </a:effectLst>
        </p:spPr>
      </p:pic>
    </p:spTree>
    <p:extLst>
      <p:ext uri="{BB962C8B-B14F-4D97-AF65-F5344CB8AC3E}">
        <p14:creationId xmlns:p14="http://schemas.microsoft.com/office/powerpoint/2010/main" val="1540205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A1EF6-6C05-42B6-B04C-8D7F4E09B08B}"/>
              </a:ext>
            </a:extLst>
          </p:cNvPr>
          <p:cNvSpPr>
            <a:spLocks noGrp="1"/>
          </p:cNvSpPr>
          <p:nvPr>
            <p:ph type="title"/>
          </p:nvPr>
        </p:nvSpPr>
        <p:spPr>
          <a:xfrm>
            <a:off x="8136834" y="241089"/>
            <a:ext cx="3525079" cy="938356"/>
          </a:xfrm>
        </p:spPr>
        <p:txBody>
          <a:bodyPr>
            <a:normAutofit/>
          </a:bodyPr>
          <a:lstStyle/>
          <a:p>
            <a:pPr algn="ctr"/>
            <a:r>
              <a:rPr lang="en-US" dirty="0">
                <a:latin typeface="Candara" panose="020E0502030303020204" pitchFamily="34" charset="0"/>
              </a:rPr>
              <a:t>Why</a:t>
            </a:r>
          </a:p>
        </p:txBody>
      </p:sp>
      <p:sp>
        <p:nvSpPr>
          <p:cNvPr id="3" name="Content Placeholder 2">
            <a:extLst>
              <a:ext uri="{FF2B5EF4-FFF2-40B4-BE49-F238E27FC236}">
                <a16:creationId xmlns:a16="http://schemas.microsoft.com/office/drawing/2014/main" id="{76BF03ED-4C9E-4B48-AD7B-1404B44F9AFD}"/>
              </a:ext>
            </a:extLst>
          </p:cNvPr>
          <p:cNvSpPr>
            <a:spLocks noGrp="1"/>
          </p:cNvSpPr>
          <p:nvPr>
            <p:ph idx="1"/>
          </p:nvPr>
        </p:nvSpPr>
        <p:spPr>
          <a:xfrm>
            <a:off x="291547" y="1179445"/>
            <a:ext cx="7076661" cy="5110636"/>
          </a:xfrm>
        </p:spPr>
        <p:txBody>
          <a:bodyPr>
            <a:noAutofit/>
          </a:bodyPr>
          <a:lstStyle/>
          <a:p>
            <a:pPr marL="0" indent="0">
              <a:buNone/>
            </a:pPr>
            <a:r>
              <a:rPr lang="en-US" sz="1500" dirty="0">
                <a:latin typeface="Candara" panose="020E0502030303020204" pitchFamily="34" charset="0"/>
              </a:rPr>
              <a:t>In 2012 Annie Bezuidenhout's’  stepson was in a motor vehicle accident. He sustained major head and back injuries, a broken collar bone, and an almost broken neck. He was flung from the car as a result of the impact. His recovery was a physical, mental, and emotional journey; affecting not only him but the entire family. The experience gave the Bezuidenhout’s a front seat view to the importance of road safety,  and the after-effects of surviving a major road accident. The ramifications were not only medical, but also, legal. As a mother, Annie couldn’t stop thinking about how much worse the outcome could have been.</a:t>
            </a:r>
          </a:p>
          <a:p>
            <a:pPr marL="0" indent="0">
              <a:buNone/>
            </a:pPr>
            <a:r>
              <a:rPr lang="en-US" sz="1500" dirty="0">
                <a:latin typeface="Candara" panose="020E0502030303020204" pitchFamily="34" charset="0"/>
              </a:rPr>
              <a:t>The reality was that the accident was completely avoidable if the necessary road safety precautions were taken and the rules of road were adhered to. Being an already tightly-knit family , this incident brought us even closer. They came to realize the value of life and the need to enhance road user education and training for all. All road users need to know how to manage vehicles safely and deal with changing conditions on the road.</a:t>
            </a:r>
          </a:p>
          <a:p>
            <a:pPr marL="0" indent="0">
              <a:buNone/>
            </a:pPr>
            <a:r>
              <a:rPr lang="en-US" sz="1500" dirty="0">
                <a:latin typeface="Candara" panose="020E0502030303020204" pitchFamily="34" charset="0"/>
              </a:rPr>
              <a:t>Established in 2019, the Rescue Campaign NPO exists to put preventative and supportive measures in place to reduce the devastating effects of motor vehicle accidents on individuals ,their families, the greater community, and the economy at large by way of road safety awareness, advanced training, and legal advice.</a:t>
            </a:r>
          </a:p>
          <a:p>
            <a:pPr marL="0" indent="0">
              <a:buNone/>
            </a:pPr>
            <a:r>
              <a:rPr lang="en-US" sz="1500" dirty="0">
                <a:latin typeface="Candara" panose="020E0502030303020204" pitchFamily="34" charset="0"/>
              </a:rPr>
              <a:t>Like many others, know what it’s like to see a loved one hurt as a result of a road accident and we want to make our roads safer because of it. </a:t>
            </a:r>
          </a:p>
        </p:txBody>
      </p:sp>
      <p:pic>
        <p:nvPicPr>
          <p:cNvPr id="6" name="Picture 5">
            <a:extLst>
              <a:ext uri="{FF2B5EF4-FFF2-40B4-BE49-F238E27FC236}">
                <a16:creationId xmlns:a16="http://schemas.microsoft.com/office/drawing/2014/main" id="{FC56EA48-3143-40B0-8DD1-A7848623CBEB}"/>
              </a:ext>
            </a:extLst>
          </p:cNvPr>
          <p:cNvPicPr>
            <a:picLocks noChangeAspect="1"/>
          </p:cNvPicPr>
          <p:nvPr/>
        </p:nvPicPr>
        <p:blipFill rotWithShape="1">
          <a:blip r:embed="rId2"/>
          <a:srcRect l="2082" r="2" b="2"/>
          <a:stretch/>
        </p:blipFill>
        <p:spPr>
          <a:xfrm>
            <a:off x="7646931" y="1317929"/>
            <a:ext cx="4134251" cy="4222142"/>
          </a:xfrm>
          <a:prstGeom prst="rect">
            <a:avLst/>
          </a:prstGeom>
          <a:effectLst/>
        </p:spPr>
      </p:pic>
    </p:spTree>
    <p:extLst>
      <p:ext uri="{BB962C8B-B14F-4D97-AF65-F5344CB8AC3E}">
        <p14:creationId xmlns:p14="http://schemas.microsoft.com/office/powerpoint/2010/main" val="1958233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59F5868-12A4-481E-A3EC-D780EBE35F95}"/>
              </a:ext>
            </a:extLst>
          </p:cNvPr>
          <p:cNvSpPr>
            <a:spLocks noGrp="1"/>
          </p:cNvSpPr>
          <p:nvPr>
            <p:ph type="body" idx="1"/>
          </p:nvPr>
        </p:nvSpPr>
        <p:spPr>
          <a:xfrm>
            <a:off x="305143" y="1450518"/>
            <a:ext cx="11506201" cy="1167743"/>
          </a:xfrm>
        </p:spPr>
        <p:txBody>
          <a:bodyPr/>
          <a:lstStyle/>
          <a:p>
            <a:r>
              <a:rPr lang="en-US" sz="1200" dirty="0">
                <a:latin typeface="Candara" panose="020E0502030303020204" pitchFamily="34" charset="0"/>
              </a:rPr>
              <a:t>It is important to acknowledge the impact of road crashes at household level. Motor vehicle accidents have a major effect on families, especially lower-to-middle income households. The impact that losing a loved one has on a family is enormous, both emotionally and financially. If the head of a household is killed or severely injured, the impact to that household can be devastating. Research shows that road crashes impact household income, levels of unemployment, divorce rates, as well as income gaps for road accident survivors. Further to this, depression, anger, anxiety, and a loss of motivation are more commonly reported in relatives of survivors left with disabilities than survivors themselves.</a:t>
            </a:r>
            <a:endParaRPr lang="en-ZA" sz="1200" dirty="0">
              <a:latin typeface="Candara" panose="020E0502030303020204" pitchFamily="34" charset="0"/>
            </a:endParaRPr>
          </a:p>
        </p:txBody>
      </p:sp>
      <p:sp>
        <p:nvSpPr>
          <p:cNvPr id="4" name="Rectangle 2">
            <a:extLst>
              <a:ext uri="{FF2B5EF4-FFF2-40B4-BE49-F238E27FC236}">
                <a16:creationId xmlns:a16="http://schemas.microsoft.com/office/drawing/2014/main" id="{E78995F8-47AA-415B-B3BF-0664077B79EB}"/>
              </a:ext>
            </a:extLst>
          </p:cNvPr>
          <p:cNvSpPr>
            <a:spLocks noChangeArrowheads="1"/>
          </p:cNvSpPr>
          <p:nvPr/>
        </p:nvSpPr>
        <p:spPr bwMode="auto">
          <a:xfrm>
            <a:off x="457200" y="409475"/>
            <a:ext cx="9720470" cy="104644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4000" b="1" i="0" u="none" strike="noStrike" cap="none" normalizeH="0" baseline="0" dirty="0">
                <a:ln>
                  <a:noFill/>
                </a:ln>
                <a:solidFill>
                  <a:srgbClr val="0E276F"/>
                </a:solidFill>
                <a:effectLst/>
                <a:latin typeface="Candara" panose="020E0502030303020204" pitchFamily="34" charset="0"/>
              </a:rPr>
              <a:t>Compassion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800" b="0" i="1" u="none" strike="noStrike" cap="none" normalizeH="0" baseline="0" dirty="0">
                <a:ln>
                  <a:noFill/>
                </a:ln>
                <a:solidFill>
                  <a:srgbClr val="000000"/>
                </a:solidFill>
                <a:effectLst/>
                <a:latin typeface="Candara" panose="020E0502030303020204" pitchFamily="34" charset="0"/>
              </a:rPr>
              <a:t>for our survivors and their families</a:t>
            </a:r>
            <a:endParaRPr kumimoji="0" lang="en-US" altLang="en-US" sz="4000" b="0" i="0" u="none" strike="noStrike" cap="none" normalizeH="0" baseline="0" dirty="0">
              <a:ln>
                <a:noFill/>
              </a:ln>
              <a:solidFill>
                <a:schemeClr val="tx1"/>
              </a:solidFill>
              <a:effectLst/>
              <a:latin typeface="Candara" panose="020E0502030303020204" pitchFamily="34" charset="0"/>
            </a:endParaRPr>
          </a:p>
        </p:txBody>
      </p:sp>
      <p:pic>
        <p:nvPicPr>
          <p:cNvPr id="1025" name="Picture 1" descr="Compassion">
            <a:extLst>
              <a:ext uri="{FF2B5EF4-FFF2-40B4-BE49-F238E27FC236}">
                <a16:creationId xmlns:a16="http://schemas.microsoft.com/office/drawing/2014/main" id="{E456BAD5-FE21-496E-837C-1297D16ADA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0929" y="412800"/>
            <a:ext cx="781050" cy="78105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7F645162-40B3-46C8-9C95-1401DDE158C6}"/>
              </a:ext>
            </a:extLst>
          </p:cNvPr>
          <p:cNvSpPr>
            <a:spLocks noChangeArrowheads="1"/>
          </p:cNvSpPr>
          <p:nvPr/>
        </p:nvSpPr>
        <p:spPr bwMode="auto">
          <a:xfrm>
            <a:off x="760929" y="2370940"/>
            <a:ext cx="10668000" cy="104644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4000" b="1" i="0" u="none" strike="noStrike" cap="none" normalizeH="0" baseline="0" dirty="0">
                <a:ln>
                  <a:noFill/>
                </a:ln>
                <a:solidFill>
                  <a:srgbClr val="0E276F"/>
                </a:solidFill>
                <a:effectLst/>
                <a:latin typeface="Candara" panose="020E0502030303020204" pitchFamily="34" charset="0"/>
              </a:rPr>
              <a:t>Consistency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800" b="0" i="1" u="none" strike="noStrike" cap="none" normalizeH="0" baseline="0" dirty="0">
                <a:ln>
                  <a:noFill/>
                </a:ln>
                <a:solidFill>
                  <a:srgbClr val="000000"/>
                </a:solidFill>
                <a:effectLst/>
                <a:latin typeface="Candara" panose="020E0502030303020204" pitchFamily="34" charset="0"/>
              </a:rPr>
              <a:t>in providing road safety education, assistance and expertise to all</a:t>
            </a:r>
            <a:endParaRPr kumimoji="0" lang="en-US" altLang="en-US" sz="4000" b="0" i="0" u="none" strike="noStrike" cap="none" normalizeH="0" baseline="0" dirty="0">
              <a:ln>
                <a:noFill/>
              </a:ln>
              <a:solidFill>
                <a:schemeClr val="tx1"/>
              </a:solidFill>
              <a:effectLst/>
              <a:latin typeface="Candara" panose="020E0502030303020204" pitchFamily="34" charset="0"/>
            </a:endParaRPr>
          </a:p>
        </p:txBody>
      </p:sp>
      <p:pic>
        <p:nvPicPr>
          <p:cNvPr id="1027" name="Picture 3" descr="Consistent">
            <a:extLst>
              <a:ext uri="{FF2B5EF4-FFF2-40B4-BE49-F238E27FC236}">
                <a16:creationId xmlns:a16="http://schemas.microsoft.com/office/drawing/2014/main" id="{D8B31A6B-0065-4821-9403-B77FCD7F88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0929" y="2342361"/>
            <a:ext cx="551799" cy="551799"/>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EF545022-7920-462D-AB63-F487171C6C23}"/>
              </a:ext>
            </a:extLst>
          </p:cNvPr>
          <p:cNvSpPr/>
          <p:nvPr/>
        </p:nvSpPr>
        <p:spPr>
          <a:xfrm>
            <a:off x="342898" y="3491807"/>
            <a:ext cx="11506200" cy="646331"/>
          </a:xfrm>
          <a:prstGeom prst="rect">
            <a:avLst/>
          </a:prstGeom>
        </p:spPr>
        <p:txBody>
          <a:bodyPr wrap="square">
            <a:spAutoFit/>
          </a:bodyPr>
          <a:lstStyle/>
          <a:p>
            <a:r>
              <a:rPr lang="en-US" sz="1200" b="0" i="0" dirty="0">
                <a:solidFill>
                  <a:srgbClr val="000000"/>
                </a:solidFill>
                <a:effectLst/>
                <a:latin typeface="Candara" panose="020E0502030303020204" pitchFamily="34" charset="0"/>
              </a:rPr>
              <a:t>The basic knowledge level of road users indicates that they understand the fundamentals of vehicles, driving and road usage rules. What is clearly lacking are the skills to manage vehicle safely and deal with changing conditions on the road in a safe manner. The actual skill level of the average road user needs to be upgraded and driver awareness and training is a primary tool in achieving this.</a:t>
            </a:r>
            <a:endParaRPr lang="en-ZA" sz="1200" dirty="0">
              <a:latin typeface="Candara" panose="020E0502030303020204" pitchFamily="34" charset="0"/>
            </a:endParaRPr>
          </a:p>
        </p:txBody>
      </p:sp>
      <p:sp>
        <p:nvSpPr>
          <p:cNvPr id="7" name="Rectangle 6">
            <a:extLst>
              <a:ext uri="{FF2B5EF4-FFF2-40B4-BE49-F238E27FC236}">
                <a16:creationId xmlns:a16="http://schemas.microsoft.com/office/drawing/2014/main" id="{5080E026-FFA3-4508-A2A9-7EF1F2904012}"/>
              </a:ext>
            </a:extLst>
          </p:cNvPr>
          <p:cNvSpPr>
            <a:spLocks noChangeArrowheads="1"/>
          </p:cNvSpPr>
          <p:nvPr/>
        </p:nvSpPr>
        <p:spPr bwMode="auto">
          <a:xfrm>
            <a:off x="2737159" y="4150977"/>
            <a:ext cx="7086599" cy="104644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4000" b="1" i="0" u="none" strike="noStrike" cap="none" normalizeH="0" baseline="0" dirty="0">
                <a:ln>
                  <a:noFill/>
                </a:ln>
                <a:solidFill>
                  <a:srgbClr val="0E276F"/>
                </a:solidFill>
                <a:effectLst/>
                <a:latin typeface="Candara" panose="020E0502030303020204" pitchFamily="34" charset="0"/>
              </a:rPr>
              <a:t>Commitment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800" b="0" i="1" u="none" strike="noStrike" cap="none" normalizeH="0" baseline="0" dirty="0">
                <a:ln>
                  <a:noFill/>
                </a:ln>
                <a:solidFill>
                  <a:srgbClr val="000000"/>
                </a:solidFill>
                <a:effectLst/>
                <a:latin typeface="Candara" panose="020E0502030303020204" pitchFamily="34" charset="0"/>
              </a:rPr>
              <a:t>to our cause</a:t>
            </a:r>
            <a:endParaRPr kumimoji="0" lang="en-US" altLang="en-US" sz="4000" b="0" i="0" u="none" strike="noStrike" cap="none" normalizeH="0" baseline="0" dirty="0">
              <a:ln>
                <a:noFill/>
              </a:ln>
              <a:solidFill>
                <a:schemeClr val="tx1"/>
              </a:solidFill>
              <a:effectLst/>
              <a:latin typeface="Candara" panose="020E0502030303020204" pitchFamily="34" charset="0"/>
            </a:endParaRPr>
          </a:p>
        </p:txBody>
      </p:sp>
      <p:pic>
        <p:nvPicPr>
          <p:cNvPr id="1029" name="Picture 5" descr="Commitment">
            <a:extLst>
              <a:ext uri="{FF2B5EF4-FFF2-40B4-BE49-F238E27FC236}">
                <a16:creationId xmlns:a16="http://schemas.microsoft.com/office/drawing/2014/main" id="{47D000EE-319C-4038-B248-CFDE1B3A736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5273" y="4311917"/>
            <a:ext cx="885500" cy="8855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E57D7F32-089E-4D7E-A2F3-3F2BEE79E784}"/>
              </a:ext>
            </a:extLst>
          </p:cNvPr>
          <p:cNvSpPr/>
          <p:nvPr/>
        </p:nvSpPr>
        <p:spPr>
          <a:xfrm>
            <a:off x="342898" y="5533000"/>
            <a:ext cx="11506200" cy="646331"/>
          </a:xfrm>
          <a:prstGeom prst="rect">
            <a:avLst/>
          </a:prstGeom>
        </p:spPr>
        <p:txBody>
          <a:bodyPr wrap="square">
            <a:spAutoFit/>
          </a:bodyPr>
          <a:lstStyle/>
          <a:p>
            <a:r>
              <a:rPr lang="en-US" sz="1200" b="0" i="0" dirty="0">
                <a:solidFill>
                  <a:srgbClr val="000000"/>
                </a:solidFill>
                <a:effectLst/>
                <a:latin typeface="Candara" panose="020E0502030303020204" pitchFamily="34" charset="0"/>
              </a:rPr>
              <a:t>All too often we talk about the people who have died on our roads. For the survivors, studies show that 40% of them don’t improve with treatment up to six years after the collision. We sometimes overlook the impact these accidents have on families, relationships, communities and futures. This campaign gives us an opportunity to truly understand the real human impact of road collisions and how we can work together to prevent the tragedy and bloodshed taking place on our roads.</a:t>
            </a:r>
            <a:endParaRPr lang="en-ZA" sz="1200" dirty="0">
              <a:latin typeface="Candara" panose="020E0502030303020204" pitchFamily="34" charset="0"/>
            </a:endParaRPr>
          </a:p>
        </p:txBody>
      </p:sp>
      <p:sp>
        <p:nvSpPr>
          <p:cNvPr id="11" name="object 8">
            <a:extLst>
              <a:ext uri="{FF2B5EF4-FFF2-40B4-BE49-F238E27FC236}">
                <a16:creationId xmlns:a16="http://schemas.microsoft.com/office/drawing/2014/main" id="{F4E78229-89D9-4977-BC7A-7E2E228ADCE4}"/>
              </a:ext>
            </a:extLst>
          </p:cNvPr>
          <p:cNvSpPr/>
          <p:nvPr/>
        </p:nvSpPr>
        <p:spPr>
          <a:xfrm>
            <a:off x="11125200" y="198953"/>
            <a:ext cx="914053" cy="762982"/>
          </a:xfrm>
          <a:prstGeom prst="rect">
            <a:avLst/>
          </a:prstGeom>
          <a:blipFill>
            <a:blip r:embed="rId5"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3894191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C174F-08D0-455E-9E8C-D6F1455B04F3}"/>
              </a:ext>
            </a:extLst>
          </p:cNvPr>
          <p:cNvSpPr>
            <a:spLocks noGrp="1"/>
          </p:cNvSpPr>
          <p:nvPr>
            <p:ph type="title"/>
          </p:nvPr>
        </p:nvSpPr>
        <p:spPr>
          <a:xfrm>
            <a:off x="503156" y="205197"/>
            <a:ext cx="5127031" cy="1676603"/>
          </a:xfrm>
        </p:spPr>
        <p:txBody>
          <a:bodyPr>
            <a:normAutofit/>
          </a:bodyPr>
          <a:lstStyle/>
          <a:p>
            <a:r>
              <a:rPr lang="en-US" dirty="0">
                <a:latin typeface="Candara" panose="020E0502030303020204" pitchFamily="34" charset="0"/>
              </a:rPr>
              <a:t>The Event Vision</a:t>
            </a:r>
          </a:p>
        </p:txBody>
      </p:sp>
      <p:sp>
        <p:nvSpPr>
          <p:cNvPr id="3" name="Content Placeholder 2">
            <a:extLst>
              <a:ext uri="{FF2B5EF4-FFF2-40B4-BE49-F238E27FC236}">
                <a16:creationId xmlns:a16="http://schemas.microsoft.com/office/drawing/2014/main" id="{7F19F160-9516-42F9-8769-14C7B0E9337A}"/>
              </a:ext>
            </a:extLst>
          </p:cNvPr>
          <p:cNvSpPr>
            <a:spLocks noGrp="1"/>
          </p:cNvSpPr>
          <p:nvPr>
            <p:ph idx="1"/>
          </p:nvPr>
        </p:nvSpPr>
        <p:spPr>
          <a:xfrm>
            <a:off x="354490" y="1417983"/>
            <a:ext cx="6616153" cy="4805837"/>
          </a:xfrm>
        </p:spPr>
        <p:txBody>
          <a:bodyPr>
            <a:normAutofit/>
          </a:bodyPr>
          <a:lstStyle/>
          <a:p>
            <a:pPr marL="0" indent="0">
              <a:buNone/>
            </a:pPr>
            <a:endParaRPr lang="en-US" sz="1800" dirty="0">
              <a:latin typeface="Candara" panose="020E0502030303020204" pitchFamily="34" charset="0"/>
            </a:endParaRPr>
          </a:p>
          <a:p>
            <a:pPr marL="0" indent="0">
              <a:buNone/>
            </a:pPr>
            <a:r>
              <a:rPr lang="en-US" sz="1800" dirty="0">
                <a:latin typeface="Candara" panose="020E0502030303020204" pitchFamily="34" charset="0"/>
              </a:rPr>
              <a:t>The Rescue Campaign Tribute includes a 37-kilometre motor vehicle convoy from Kings Beach to St Albans Proposed road closures on the day as an estimated 250+ vehicles are expected to participate in the convoy. Participants include the general public as well as corporate entities, emergency services, and municipal constituencies. </a:t>
            </a:r>
          </a:p>
          <a:p>
            <a:pPr marL="0" indent="0">
              <a:buNone/>
            </a:pPr>
            <a:endParaRPr lang="en-US" sz="1800" dirty="0">
              <a:latin typeface="Candara" panose="020E0502030303020204" pitchFamily="34" charset="0"/>
            </a:endParaRPr>
          </a:p>
          <a:p>
            <a:pPr marL="0" indent="0">
              <a:buNone/>
            </a:pPr>
            <a:r>
              <a:rPr lang="en-US" sz="1800" dirty="0">
                <a:latin typeface="Candara" panose="020E0502030303020204" pitchFamily="34" charset="0"/>
              </a:rPr>
              <a:t>A full-day programme will commence at the Rescue Campaign facilities inclusive of Emergency Services Simulations, Taxi overloading  demonstration  VIP keynote speakers,, testimonies by road crash survivors as well as  advanced driving safety demonstrations including hi-jack prevention. </a:t>
            </a:r>
          </a:p>
          <a:p>
            <a:pPr marL="0" indent="0">
              <a:buNone/>
            </a:pPr>
            <a:endParaRPr lang="en-US" sz="1300" dirty="0"/>
          </a:p>
        </p:txBody>
      </p:sp>
      <p:pic>
        <p:nvPicPr>
          <p:cNvPr id="4" name="Picture 3">
            <a:extLst>
              <a:ext uri="{FF2B5EF4-FFF2-40B4-BE49-F238E27FC236}">
                <a16:creationId xmlns:a16="http://schemas.microsoft.com/office/drawing/2014/main" id="{FEC66CEE-15E8-4BF4-8504-DF8A82DB146F}"/>
              </a:ext>
            </a:extLst>
          </p:cNvPr>
          <p:cNvPicPr>
            <a:picLocks noChangeAspect="1"/>
          </p:cNvPicPr>
          <p:nvPr/>
        </p:nvPicPr>
        <p:blipFill rotWithShape="1">
          <a:blip r:embed="rId2"/>
          <a:srcRect l="2082" r="2" b="2"/>
          <a:stretch/>
        </p:blipFill>
        <p:spPr>
          <a:xfrm>
            <a:off x="7695476" y="967410"/>
            <a:ext cx="4142034" cy="4230092"/>
          </a:xfrm>
          <a:prstGeom prst="rect">
            <a:avLst/>
          </a:prstGeom>
          <a:effectLst/>
        </p:spPr>
      </p:pic>
    </p:spTree>
    <p:extLst>
      <p:ext uri="{BB962C8B-B14F-4D97-AF65-F5344CB8AC3E}">
        <p14:creationId xmlns:p14="http://schemas.microsoft.com/office/powerpoint/2010/main" val="1245843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5BE0C-505D-41D8-ADB3-C6DA2B2F251E}"/>
              </a:ext>
            </a:extLst>
          </p:cNvPr>
          <p:cNvSpPr>
            <a:spLocks noGrp="1"/>
          </p:cNvSpPr>
          <p:nvPr>
            <p:ph type="title"/>
          </p:nvPr>
        </p:nvSpPr>
        <p:spPr>
          <a:xfrm>
            <a:off x="648930" y="37983"/>
            <a:ext cx="5127030" cy="1671688"/>
          </a:xfrm>
        </p:spPr>
        <p:txBody>
          <a:bodyPr>
            <a:normAutofit/>
          </a:bodyPr>
          <a:lstStyle/>
          <a:p>
            <a:r>
              <a:rPr lang="en-US" dirty="0"/>
              <a:t> </a:t>
            </a:r>
            <a:r>
              <a:rPr lang="en-US" sz="4000" dirty="0">
                <a:latin typeface="Candara" panose="020E0502030303020204" pitchFamily="34" charset="0"/>
              </a:rPr>
              <a:t>Proposed programme</a:t>
            </a:r>
          </a:p>
        </p:txBody>
      </p:sp>
      <p:sp>
        <p:nvSpPr>
          <p:cNvPr id="3" name="Content Placeholder 2">
            <a:extLst>
              <a:ext uri="{FF2B5EF4-FFF2-40B4-BE49-F238E27FC236}">
                <a16:creationId xmlns:a16="http://schemas.microsoft.com/office/drawing/2014/main" id="{9A2A3E82-ED9A-4789-B4D9-9A8C1D7F3AC2}"/>
              </a:ext>
            </a:extLst>
          </p:cNvPr>
          <p:cNvSpPr>
            <a:spLocks noGrp="1"/>
          </p:cNvSpPr>
          <p:nvPr>
            <p:ph idx="1"/>
          </p:nvPr>
        </p:nvSpPr>
        <p:spPr>
          <a:xfrm>
            <a:off x="710229" y="1377409"/>
            <a:ext cx="9289776" cy="4806653"/>
          </a:xfrm>
        </p:spPr>
        <p:txBody>
          <a:bodyPr>
            <a:noAutofit/>
          </a:bodyPr>
          <a:lstStyle/>
          <a:p>
            <a:pPr marL="0" indent="0">
              <a:spcBef>
                <a:spcPts val="0"/>
              </a:spcBef>
              <a:spcAft>
                <a:spcPts val="600"/>
              </a:spcAft>
              <a:buNone/>
            </a:pPr>
            <a:r>
              <a:rPr lang="en-US" sz="1600" dirty="0">
                <a:latin typeface="Candara" panose="020E0502030303020204" pitchFamily="34" charset="0"/>
              </a:rPr>
              <a:t>07h30 to 08h00	Registration Open at Kings Beach parking lot.</a:t>
            </a:r>
          </a:p>
          <a:p>
            <a:pPr marL="0" indent="0">
              <a:spcBef>
                <a:spcPts val="0"/>
              </a:spcBef>
              <a:spcAft>
                <a:spcPts val="600"/>
              </a:spcAft>
              <a:buNone/>
            </a:pPr>
            <a:r>
              <a:rPr lang="en-US" sz="1600" dirty="0">
                <a:latin typeface="Candara" panose="020E0502030303020204" pitchFamily="34" charset="0"/>
              </a:rPr>
              <a:t>08h00 to 09h00	Police, emergency vehicles, bikers and motorist drive in convoy from 			King Beach, down Marine Drive, towards N2 to SSS Advance Driving</a:t>
            </a:r>
          </a:p>
          <a:p>
            <a:pPr marL="0" indent="0">
              <a:spcBef>
                <a:spcPts val="0"/>
              </a:spcBef>
              <a:spcAft>
                <a:spcPts val="600"/>
              </a:spcAft>
              <a:buNone/>
            </a:pPr>
            <a:r>
              <a:rPr lang="en-US" sz="1600" dirty="0">
                <a:latin typeface="Candara" panose="020E0502030303020204" pitchFamily="34" charset="0"/>
              </a:rPr>
              <a:t>09h30  to 10h15	Marching band will lead convoy into facility</a:t>
            </a:r>
          </a:p>
          <a:p>
            <a:pPr marL="0" indent="0">
              <a:spcBef>
                <a:spcPts val="0"/>
              </a:spcBef>
              <a:spcAft>
                <a:spcPts val="600"/>
              </a:spcAft>
              <a:buNone/>
            </a:pPr>
            <a:r>
              <a:rPr lang="en-US" sz="1600" dirty="0">
                <a:latin typeface="Candara" panose="020E0502030303020204" pitchFamily="34" charset="0"/>
              </a:rPr>
              <a:t>10h30 to 11h00	Words of encouragement from Dignitaries</a:t>
            </a:r>
          </a:p>
          <a:p>
            <a:pPr marL="0" indent="0">
              <a:spcBef>
                <a:spcPts val="0"/>
              </a:spcBef>
              <a:spcAft>
                <a:spcPts val="600"/>
              </a:spcAft>
              <a:buNone/>
            </a:pPr>
            <a:r>
              <a:rPr lang="en-US" sz="1600" dirty="0">
                <a:latin typeface="Candara" panose="020E0502030303020204" pitchFamily="34" charset="0"/>
              </a:rPr>
              <a:t>11h00 to 11h20	Speeches by Sponsors</a:t>
            </a:r>
          </a:p>
          <a:p>
            <a:pPr marL="0" indent="0">
              <a:spcBef>
                <a:spcPts val="0"/>
              </a:spcBef>
              <a:spcAft>
                <a:spcPts val="600"/>
              </a:spcAft>
              <a:buNone/>
            </a:pPr>
            <a:r>
              <a:rPr lang="en-US" sz="1600" dirty="0">
                <a:latin typeface="Candara" panose="020E0502030303020204" pitchFamily="34" charset="0"/>
              </a:rPr>
              <a:t>11h20 to 11h30	Story of appreciation  by  victims of mva’s</a:t>
            </a:r>
          </a:p>
          <a:p>
            <a:pPr marL="0" indent="0">
              <a:spcBef>
                <a:spcPts val="0"/>
              </a:spcBef>
              <a:spcAft>
                <a:spcPts val="600"/>
              </a:spcAft>
              <a:buNone/>
            </a:pPr>
            <a:r>
              <a:rPr lang="en-US" sz="1600" dirty="0">
                <a:latin typeface="Candara" panose="020E0502030303020204" pitchFamily="34" charset="0"/>
              </a:rPr>
              <a:t>11h40 to 13h00 	Emergency Services Simulation</a:t>
            </a:r>
          </a:p>
          <a:p>
            <a:pPr marL="0" indent="0">
              <a:spcBef>
                <a:spcPts val="0"/>
              </a:spcBef>
              <a:spcAft>
                <a:spcPts val="600"/>
              </a:spcAft>
              <a:buNone/>
            </a:pPr>
            <a:r>
              <a:rPr lang="en-US" sz="1600" dirty="0">
                <a:latin typeface="Candara" panose="020E0502030303020204" pitchFamily="34" charset="0"/>
              </a:rPr>
              <a:t>13h00 to 13h15	Taxi overloading  demonstration</a:t>
            </a:r>
          </a:p>
          <a:p>
            <a:pPr marL="0" indent="0">
              <a:spcBef>
                <a:spcPts val="0"/>
              </a:spcBef>
              <a:spcAft>
                <a:spcPts val="600"/>
              </a:spcAft>
              <a:buNone/>
            </a:pPr>
            <a:r>
              <a:rPr lang="en-US" sz="1600" dirty="0">
                <a:latin typeface="Candara" panose="020E0502030303020204" pitchFamily="34" charset="0"/>
              </a:rPr>
              <a:t>13h15 to 13h30	Performance	.</a:t>
            </a:r>
          </a:p>
          <a:p>
            <a:pPr marL="0" indent="0">
              <a:spcBef>
                <a:spcPts val="0"/>
              </a:spcBef>
              <a:spcAft>
                <a:spcPts val="600"/>
              </a:spcAft>
              <a:buNone/>
            </a:pPr>
            <a:r>
              <a:rPr lang="en-US" sz="1600" dirty="0">
                <a:latin typeface="Candara" panose="020E0502030303020204" pitchFamily="34" charset="0"/>
              </a:rPr>
              <a:t>13h30 to 14h00  	Collision avoidance and Highjack demonstration </a:t>
            </a:r>
          </a:p>
          <a:p>
            <a:pPr marL="0" indent="0">
              <a:spcBef>
                <a:spcPts val="0"/>
              </a:spcBef>
              <a:spcAft>
                <a:spcPts val="600"/>
              </a:spcAft>
              <a:buNone/>
            </a:pPr>
            <a:r>
              <a:rPr lang="en-US" sz="1600" dirty="0">
                <a:latin typeface="Candara" panose="020E0502030303020204" pitchFamily="34" charset="0"/>
              </a:rPr>
              <a:t>14h00 to 14h30   	Performance </a:t>
            </a:r>
          </a:p>
          <a:p>
            <a:pPr marL="0" indent="0">
              <a:spcBef>
                <a:spcPts val="0"/>
              </a:spcBef>
              <a:spcAft>
                <a:spcPts val="600"/>
              </a:spcAft>
              <a:buNone/>
            </a:pPr>
            <a:r>
              <a:rPr lang="en-US" sz="1600" dirty="0">
                <a:latin typeface="Candara" panose="020E0502030303020204" pitchFamily="34" charset="0"/>
              </a:rPr>
              <a:t>15h00		Thank you by RESCUE CAMPAIGN </a:t>
            </a:r>
          </a:p>
        </p:txBody>
      </p:sp>
      <p:pic>
        <p:nvPicPr>
          <p:cNvPr id="4" name="Picture 3">
            <a:extLst>
              <a:ext uri="{FF2B5EF4-FFF2-40B4-BE49-F238E27FC236}">
                <a16:creationId xmlns:a16="http://schemas.microsoft.com/office/drawing/2014/main" id="{0B234C4D-3A9C-4271-B307-FE1B99B76F5C}"/>
              </a:ext>
            </a:extLst>
          </p:cNvPr>
          <p:cNvPicPr>
            <a:picLocks noChangeAspect="1"/>
          </p:cNvPicPr>
          <p:nvPr/>
        </p:nvPicPr>
        <p:blipFill rotWithShape="1">
          <a:blip r:embed="rId2"/>
          <a:srcRect l="2082" r="2" b="2"/>
          <a:stretch/>
        </p:blipFill>
        <p:spPr>
          <a:xfrm>
            <a:off x="10000005" y="4864988"/>
            <a:ext cx="1860690" cy="1900247"/>
          </a:xfrm>
          <a:prstGeom prst="rect">
            <a:avLst/>
          </a:prstGeom>
          <a:effectLst/>
        </p:spPr>
      </p:pic>
    </p:spTree>
    <p:extLst>
      <p:ext uri="{BB962C8B-B14F-4D97-AF65-F5344CB8AC3E}">
        <p14:creationId xmlns:p14="http://schemas.microsoft.com/office/powerpoint/2010/main" val="3700316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B148F-951F-4BED-B205-D4F9729C7098}"/>
              </a:ext>
            </a:extLst>
          </p:cNvPr>
          <p:cNvSpPr>
            <a:spLocks noGrp="1"/>
          </p:cNvSpPr>
          <p:nvPr>
            <p:ph type="title"/>
          </p:nvPr>
        </p:nvSpPr>
        <p:spPr>
          <a:xfrm>
            <a:off x="263621" y="297961"/>
            <a:ext cx="5897645" cy="1676603"/>
          </a:xfrm>
        </p:spPr>
        <p:txBody>
          <a:bodyPr>
            <a:normAutofit/>
          </a:bodyPr>
          <a:lstStyle/>
          <a:p>
            <a:r>
              <a:rPr lang="en-US" dirty="0">
                <a:latin typeface="Candara" panose="020E0502030303020204" pitchFamily="34" charset="0"/>
              </a:rPr>
              <a:t>STRATEGIC PARTNERS</a:t>
            </a:r>
          </a:p>
        </p:txBody>
      </p:sp>
      <p:sp>
        <p:nvSpPr>
          <p:cNvPr id="3" name="Content Placeholder 2">
            <a:extLst>
              <a:ext uri="{FF2B5EF4-FFF2-40B4-BE49-F238E27FC236}">
                <a16:creationId xmlns:a16="http://schemas.microsoft.com/office/drawing/2014/main" id="{5B70CBA2-C9B8-4E83-84C4-EF1A0AFFE594}"/>
              </a:ext>
            </a:extLst>
          </p:cNvPr>
          <p:cNvSpPr>
            <a:spLocks noGrp="1"/>
          </p:cNvSpPr>
          <p:nvPr>
            <p:ph idx="1"/>
          </p:nvPr>
        </p:nvSpPr>
        <p:spPr>
          <a:xfrm>
            <a:off x="648930" y="1828800"/>
            <a:ext cx="5127029" cy="4395019"/>
          </a:xfrm>
        </p:spPr>
        <p:txBody>
          <a:bodyPr>
            <a:normAutofit/>
          </a:bodyPr>
          <a:lstStyle/>
          <a:p>
            <a:r>
              <a:rPr lang="en-US" sz="1800" dirty="0">
                <a:latin typeface="Candara" panose="020E0502030303020204" pitchFamily="34" charset="0"/>
              </a:rPr>
              <a:t>South African Police Services</a:t>
            </a:r>
          </a:p>
          <a:p>
            <a:r>
              <a:rPr lang="en-US" sz="1800" dirty="0">
                <a:latin typeface="Candara" panose="020E0502030303020204" pitchFamily="34" charset="0"/>
              </a:rPr>
              <a:t>Emergency Services</a:t>
            </a:r>
          </a:p>
          <a:p>
            <a:r>
              <a:rPr lang="en-US" sz="1800" dirty="0">
                <a:latin typeface="Candara" panose="020E0502030303020204" pitchFamily="34" charset="0"/>
              </a:rPr>
              <a:t>Traffic Departments </a:t>
            </a:r>
          </a:p>
          <a:p>
            <a:r>
              <a:rPr lang="en-US" sz="1800" dirty="0">
                <a:latin typeface="Candara" panose="020E0502030303020204" pitchFamily="34" charset="0"/>
              </a:rPr>
              <a:t>Corporates supplying related products and services</a:t>
            </a:r>
          </a:p>
          <a:p>
            <a:r>
              <a:rPr lang="en-US" sz="1800" dirty="0">
                <a:latin typeface="Candara" panose="020E0502030303020204" pitchFamily="34" charset="0"/>
              </a:rPr>
              <a:t>Media </a:t>
            </a:r>
          </a:p>
          <a:p>
            <a:r>
              <a:rPr lang="en-US" sz="1800" dirty="0">
                <a:latin typeface="Candara" panose="020E0502030303020204" pitchFamily="34" charset="0"/>
              </a:rPr>
              <a:t>Members of the public</a:t>
            </a:r>
          </a:p>
          <a:p>
            <a:endParaRPr lang="en-US" sz="1800" dirty="0"/>
          </a:p>
        </p:txBody>
      </p:sp>
      <p:pic>
        <p:nvPicPr>
          <p:cNvPr id="4" name="Picture 3">
            <a:extLst>
              <a:ext uri="{FF2B5EF4-FFF2-40B4-BE49-F238E27FC236}">
                <a16:creationId xmlns:a16="http://schemas.microsoft.com/office/drawing/2014/main" id="{CAB47AF8-C28A-4797-8320-7837B38B5FC5}"/>
              </a:ext>
            </a:extLst>
          </p:cNvPr>
          <p:cNvPicPr>
            <a:picLocks noChangeAspect="1"/>
          </p:cNvPicPr>
          <p:nvPr/>
        </p:nvPicPr>
        <p:blipFill rotWithShape="1">
          <a:blip r:embed="rId2"/>
          <a:srcRect l="2082" r="2" b="2"/>
          <a:stretch/>
        </p:blipFill>
        <p:spPr>
          <a:xfrm>
            <a:off x="8171205" y="929447"/>
            <a:ext cx="2447520" cy="2499553"/>
          </a:xfrm>
          <a:prstGeom prst="rect">
            <a:avLst/>
          </a:prstGeom>
          <a:effectLst/>
        </p:spPr>
      </p:pic>
    </p:spTree>
    <p:extLst>
      <p:ext uri="{BB962C8B-B14F-4D97-AF65-F5344CB8AC3E}">
        <p14:creationId xmlns:p14="http://schemas.microsoft.com/office/powerpoint/2010/main" val="15240075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282</TotalTime>
  <Words>828</Words>
  <Application>Microsoft Office PowerPoint</Application>
  <PresentationFormat>Widescreen</PresentationFormat>
  <Paragraphs>45</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Candara</vt:lpstr>
      <vt:lpstr>Office Theme</vt:lpstr>
      <vt:lpstr>RECUE CAMPAIGN TRIBUTE  ON WORLD DAY OF REMEMBRANCE FOR ROAD TRAFFIC VICTIMS</vt:lpstr>
      <vt:lpstr>World Day of Remembrance</vt:lpstr>
      <vt:lpstr>Why</vt:lpstr>
      <vt:lpstr>PowerPoint Presentation</vt:lpstr>
      <vt:lpstr>The Event Vision</vt:lpstr>
      <vt:lpstr> Proposed programme</vt:lpstr>
      <vt:lpstr>STRATEGIC PARTNERS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DAY OF REMEMBRANCEFOR ROAD TRAFFIC VICTIMS</dc:title>
  <dc:creator>User</dc:creator>
  <cp:lastModifiedBy>i5</cp:lastModifiedBy>
  <cp:revision>21</cp:revision>
  <dcterms:created xsi:type="dcterms:W3CDTF">2019-09-17T08:59:17Z</dcterms:created>
  <dcterms:modified xsi:type="dcterms:W3CDTF">2019-10-02T06:42:27Z</dcterms:modified>
</cp:coreProperties>
</file>